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7" r:id="rId23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2" Type="http://schemas.openxmlformats.org/officeDocument/2006/relationships/slide" Target="slides/slide11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2" name="Shape 10602"/>
        <p:cNvGrpSpPr/>
        <p:nvPr/>
      </p:nvGrpSpPr>
      <p:grpSpPr>
        <a:xfrm>
          <a:off x="0" y="0"/>
          <a:ext cx="0" cy="0"/>
          <a:chOff x="0" y="0"/>
          <a:chExt cx="0" cy="0"/>
        </a:xfrm>
      </p:grpSpPr>
      <p:sp>
        <p:nvSpPr>
          <p:cNvPr id="10603" name="Google Shape;10603;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4" name="Google Shape;10604;p1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notesSlide" Target="../notesSlides/notesSlide112.xml"/><Relationship Id="rId3" Type="http://schemas.openxmlformats.org/officeDocument/2006/relationships/image" Target="../media/image266.png"/></Relationships>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5" name="Shape 10605"/>
        <p:cNvGrpSpPr/>
        <p:nvPr/>
      </p:nvGrpSpPr>
      <p:grpSpPr>
        <a:xfrm>
          <a:off x="0" y="0"/>
          <a:ext cx="0" cy="0"/>
          <a:chOff x="0" y="0"/>
          <a:chExt cx="0" cy="0"/>
        </a:xfrm>
      </p:grpSpPr>
      <p:sp>
        <p:nvSpPr>
          <p:cNvPr id="10606" name="Google Shape;10606;p154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607" name="Google Shape;10607;p1542"/>
          <p:cNvSpPr/>
          <p:nvPr/>
        </p:nvSpPr>
        <p:spPr>
          <a:xfrm>
            <a:off x="0" y="2209800"/>
            <a:ext cx="2057400" cy="533400"/>
          </a:xfrm>
          <a:prstGeom prst="rect">
            <a:avLst/>
          </a:prstGeom>
          <a:solidFill>
            <a:srgbClr val="FFFF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08" name="Google Shape;10608;p1542"/>
          <p:cNvSpPr/>
          <p:nvPr/>
        </p:nvSpPr>
        <p:spPr>
          <a:xfrm>
            <a:off x="0" y="685800"/>
            <a:ext cx="2057400" cy="1752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99"/>
              </a:buClr>
              <a:buSzPts val="1100"/>
              <a:buFont typeface="Arial Black"/>
              <a:buNone/>
            </a:pPr>
            <a:r>
              <a:rPr b="0" i="0" lang="en-US" sz="1100" u="none" cap="none" strike="noStrike">
                <a:solidFill>
                  <a:srgbClr val="000099"/>
                </a:solidFill>
                <a:latin typeface="Arial Black"/>
                <a:ea typeface="Arial Black"/>
                <a:cs typeface="Arial Black"/>
                <a:sym typeface="Arial Black"/>
              </a:rPr>
              <a:t>Performance Measures </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Percent employees with current performance expectations</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Employee survey ratings on “productive workplace” questions</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Overtime usage</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Sick leave usage</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Number &amp; type of non-disciplinary grievances and disposition</a:t>
            </a:r>
            <a:endParaRPr/>
          </a:p>
        </p:txBody>
      </p:sp>
      <p:sp>
        <p:nvSpPr>
          <p:cNvPr id="10609" name="Google Shape;10609;p1542"/>
          <p:cNvSpPr txBox="1"/>
          <p:nvPr/>
        </p:nvSpPr>
        <p:spPr>
          <a:xfrm>
            <a:off x="0" y="0"/>
            <a:ext cx="9144000" cy="617538"/>
          </a:xfrm>
          <a:prstGeom prst="rect">
            <a:avLst/>
          </a:prstGeom>
          <a:gradFill>
            <a:gsLst>
              <a:gs pos="0">
                <a:srgbClr val="000099"/>
              </a:gs>
              <a:gs pos="100000">
                <a:schemeClr val="lt1"/>
              </a:gs>
            </a:gsLst>
            <a:lin ang="0" scaled="0"/>
          </a:gradFill>
          <a:ln>
            <a:noFill/>
          </a:ln>
        </p:spPr>
        <p:txBody>
          <a:bodyPr anchorCtr="0" anchor="t" bIns="34775" lIns="69550" spcFirstLastPara="1" rIns="69550" wrap="square" tIns="34775">
            <a:spAutoFit/>
          </a:bodyPr>
          <a:lstStyle/>
          <a:p>
            <a:pPr indent="0" lvl="0" marL="0" marR="0" rtl="0" algn="l">
              <a:lnSpc>
                <a:spcPct val="150000"/>
              </a:lnSpc>
              <a:spcBef>
                <a:spcPts val="0"/>
              </a:spcBef>
              <a:spcAft>
                <a:spcPts val="0"/>
              </a:spcAft>
              <a:buClr>
                <a:srgbClr val="FFFFFF"/>
              </a:buClr>
              <a:buSzPts val="2400"/>
              <a:buFont typeface="Arial Black"/>
              <a:buNone/>
            </a:pPr>
            <a:r>
              <a:rPr b="0" i="0" lang="en-US" sz="2400" u="none" cap="none" strike="noStrike">
                <a:solidFill>
                  <a:srgbClr val="FFFFFF"/>
                </a:solidFill>
                <a:latin typeface="Arial Black"/>
                <a:ea typeface="Arial Black"/>
                <a:cs typeface="Arial Black"/>
                <a:sym typeface="Arial Black"/>
              </a:rPr>
              <a:t>Deploy Workforce |</a:t>
            </a:r>
            <a:endParaRPr b="0" i="0" sz="2800" u="none" cap="none" strike="noStrike">
              <a:solidFill>
                <a:srgbClr val="FFFFFF"/>
              </a:solidFill>
              <a:latin typeface="Arial Black"/>
              <a:ea typeface="Arial Black"/>
              <a:cs typeface="Arial Black"/>
              <a:sym typeface="Arial Black"/>
            </a:endParaRPr>
          </a:p>
        </p:txBody>
      </p:sp>
      <p:sp>
        <p:nvSpPr>
          <p:cNvPr id="10610" name="Google Shape;10610;p1542"/>
          <p:cNvSpPr txBox="1"/>
          <p:nvPr/>
        </p:nvSpPr>
        <p:spPr>
          <a:xfrm>
            <a:off x="3276600" y="0"/>
            <a:ext cx="5562600"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11353"/>
              </a:buClr>
              <a:buSzPts val="4000"/>
              <a:buFont typeface="Arial Black"/>
              <a:buNone/>
            </a:pPr>
            <a:r>
              <a:rPr b="0" i="0" lang="en-US" sz="4000" u="none" cap="none" strike="noStrike">
                <a:solidFill>
                  <a:srgbClr val="611353"/>
                </a:solidFill>
                <a:latin typeface="Arial Black"/>
                <a:ea typeface="Arial Black"/>
                <a:cs typeface="Arial Black"/>
                <a:sym typeface="Arial Black"/>
              </a:rPr>
              <a:t>Employee time and talent is used effectively. Employees motivated.</a:t>
            </a:r>
            <a:endParaRPr/>
          </a:p>
        </p:txBody>
      </p:sp>
      <p:sp>
        <p:nvSpPr>
          <p:cNvPr id="10611" name="Google Shape;10611;p1542"/>
          <p:cNvSpPr txBox="1"/>
          <p:nvPr/>
        </p:nvSpPr>
        <p:spPr>
          <a:xfrm>
            <a:off x="0" y="0"/>
            <a:ext cx="274320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C0C0"/>
              </a:buClr>
              <a:buSzPts val="1000"/>
              <a:buFont typeface="Arial Black"/>
              <a:buNone/>
            </a:pPr>
            <a:r>
              <a:rPr b="0" i="0" lang="en-US" sz="1000" u="none" cap="none" strike="noStrike">
                <a:solidFill>
                  <a:srgbClr val="C0C0C0"/>
                </a:solidFill>
                <a:latin typeface="Arial Black"/>
                <a:ea typeface="Arial Black"/>
                <a:cs typeface="Arial Black"/>
                <a:sym typeface="Arial Black"/>
              </a:rPr>
              <a:t>HR Management Report category:</a:t>
            </a:r>
            <a:endParaRPr/>
          </a:p>
        </p:txBody>
      </p:sp>
      <p:sp>
        <p:nvSpPr>
          <p:cNvPr id="10612" name="Google Shape;10612;p1542"/>
          <p:cNvSpPr txBox="1"/>
          <p:nvPr/>
        </p:nvSpPr>
        <p:spPr>
          <a:xfrm>
            <a:off x="6019800" y="3810000"/>
            <a:ext cx="2895600" cy="2070100"/>
          </a:xfrm>
          <a:prstGeom prst="rect">
            <a:avLst/>
          </a:prstGeom>
          <a:noFill/>
          <a:ln cap="flat" cmpd="sng" w="2857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168275" lvl="0" marL="168275" marR="0" rtl="0" algn="ctr">
              <a:lnSpc>
                <a:spcPct val="100000"/>
              </a:lnSpc>
              <a:spcBef>
                <a:spcPts val="0"/>
              </a:spcBef>
              <a:spcAft>
                <a:spcPts val="0"/>
              </a:spcAft>
              <a:buClr>
                <a:srgbClr val="000099"/>
              </a:buClr>
              <a:buSzPts val="1400"/>
              <a:buFont typeface="Arial Narrow"/>
              <a:buNone/>
            </a:pPr>
            <a:r>
              <a:rPr b="1" i="0" lang="en-US" sz="1400" u="none" cap="none" strike="noStrike">
                <a:solidFill>
                  <a:srgbClr val="000000"/>
                </a:solidFill>
                <a:latin typeface="Arial Narrow"/>
                <a:ea typeface="Arial Narrow"/>
                <a:cs typeface="Arial Narrow"/>
                <a:sym typeface="Arial Narrow"/>
              </a:rPr>
              <a:t>Grievance Disposition</a:t>
            </a:r>
            <a:endParaRPr/>
          </a:p>
          <a:p>
            <a:pPr indent="-168275" lvl="0" marL="168275" marR="0" rtl="0" algn="l">
              <a:lnSpc>
                <a:spcPct val="100000"/>
              </a:lnSpc>
              <a:spcBef>
                <a:spcPts val="600"/>
              </a:spcBef>
              <a:spcAft>
                <a:spcPts val="0"/>
              </a:spcAft>
              <a:buClr>
                <a:srgbClr val="000099"/>
              </a:buClr>
              <a:buSzPts val="1200"/>
              <a:buFont typeface="Noto Sans Symbols"/>
              <a:buChar char="▪"/>
            </a:pPr>
            <a:r>
              <a:rPr b="0" i="0" lang="en-US" sz="1200" u="none" cap="none" strike="noStrike">
                <a:solidFill>
                  <a:srgbClr val="000000"/>
                </a:solidFill>
                <a:latin typeface="Arial"/>
                <a:ea typeface="Arial"/>
                <a:cs typeface="Arial"/>
                <a:sym typeface="Arial"/>
              </a:rPr>
              <a:t>Our agency is non-represented. The charts reflect three (3) non-disciplinary actions during this past fiscal year – all on attendance.  There have been no formal complaints filed.  </a:t>
            </a:r>
            <a:endParaRPr/>
          </a:p>
          <a:p>
            <a:pPr indent="-92075" lvl="0" marL="168275" marR="0" rtl="0" algn="l">
              <a:lnSpc>
                <a:spcPct val="100000"/>
              </a:lnSpc>
              <a:spcBef>
                <a:spcPts val="600"/>
              </a:spcBef>
              <a:spcAft>
                <a:spcPts val="0"/>
              </a:spcAft>
              <a:buClr>
                <a:srgbClr val="000099"/>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92075" lvl="0" marL="168275" marR="0" rtl="0" algn="l">
              <a:lnSpc>
                <a:spcPct val="100000"/>
              </a:lnSpc>
              <a:spcBef>
                <a:spcPts val="600"/>
              </a:spcBef>
              <a:spcAft>
                <a:spcPts val="0"/>
              </a:spcAft>
              <a:buClr>
                <a:srgbClr val="000099"/>
              </a:buClr>
              <a:buSzPts val="1200"/>
              <a:buFont typeface="Noto Sans Symbols"/>
              <a:buNone/>
            </a:pPr>
            <a:r>
              <a:t/>
            </a:r>
            <a:endParaRPr b="0" i="0" sz="1200" u="none" cap="none" strike="noStrike">
              <a:solidFill>
                <a:srgbClr val="000000"/>
              </a:solidFill>
              <a:latin typeface="Arial"/>
              <a:ea typeface="Arial"/>
              <a:cs typeface="Arial"/>
              <a:sym typeface="Arial"/>
            </a:endParaRPr>
          </a:p>
        </p:txBody>
      </p:sp>
      <p:sp>
        <p:nvSpPr>
          <p:cNvPr id="10613" name="Google Shape;10613;p1542"/>
          <p:cNvSpPr/>
          <p:nvPr/>
        </p:nvSpPr>
        <p:spPr>
          <a:xfrm>
            <a:off x="2209800" y="685800"/>
            <a:ext cx="5486400" cy="2971800"/>
          </a:xfrm>
          <a:prstGeom prst="rect">
            <a:avLst/>
          </a:prstGeom>
          <a:noFill/>
          <a:ln cap="flat" cmpd="sng" w="2857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14" name="Google Shape;10614;p1542"/>
          <p:cNvSpPr txBox="1"/>
          <p:nvPr/>
        </p:nvSpPr>
        <p:spPr>
          <a:xfrm>
            <a:off x="3352800" y="762000"/>
            <a:ext cx="28956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cap="none" strike="noStrike">
                <a:solidFill>
                  <a:srgbClr val="000000"/>
                </a:solidFill>
                <a:latin typeface="Arial Narrow"/>
                <a:ea typeface="Arial Narrow"/>
                <a:cs typeface="Arial Narrow"/>
                <a:sym typeface="Arial Narrow"/>
              </a:rPr>
              <a:t>Number of Grievances</a:t>
            </a:r>
            <a:endParaRPr b="0" i="0" sz="1000" u="none" cap="none" strike="noStrike">
              <a:solidFill>
                <a:srgbClr val="000000"/>
              </a:solidFill>
              <a:latin typeface="Arial Narrow"/>
              <a:ea typeface="Arial Narrow"/>
              <a:cs typeface="Arial Narrow"/>
              <a:sym typeface="Arial Narrow"/>
            </a:endParaRPr>
          </a:p>
        </p:txBody>
      </p:sp>
      <p:sp>
        <p:nvSpPr>
          <p:cNvPr id="10615" name="Google Shape;10615;p1542"/>
          <p:cNvSpPr txBox="1"/>
          <p:nvPr/>
        </p:nvSpPr>
        <p:spPr>
          <a:xfrm>
            <a:off x="609600" y="3124200"/>
            <a:ext cx="1524000" cy="549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cap="none" strike="noStrike">
                <a:solidFill>
                  <a:srgbClr val="000000"/>
                </a:solidFill>
                <a:latin typeface="Arial Narrow"/>
                <a:ea typeface="Arial Narrow"/>
                <a:cs typeface="Arial Narrow"/>
                <a:sym typeface="Arial Narrow"/>
              </a:rPr>
              <a:t>DOUBLE CLICK ON THE CHART TO ENTER YOUR AGENCY’S DATA</a:t>
            </a:r>
            <a:endParaRPr/>
          </a:p>
        </p:txBody>
      </p:sp>
      <p:pic>
        <p:nvPicPr>
          <p:cNvPr id="10616" name="Google Shape;10616;p1542"/>
          <p:cNvPicPr preferRelativeResize="0"/>
          <p:nvPr/>
        </p:nvPicPr>
        <p:blipFill rotWithShape="1">
          <a:blip r:embed="rId3">
            <a:alphaModFix/>
          </a:blip>
          <a:srcRect b="0" l="0" r="0" t="0"/>
          <a:stretch/>
        </p:blipFill>
        <p:spPr>
          <a:xfrm>
            <a:off x="2286000" y="838200"/>
            <a:ext cx="5257800" cy="2895600"/>
          </a:xfrm>
          <a:prstGeom prst="rect">
            <a:avLst/>
          </a:prstGeom>
          <a:noFill/>
          <a:ln>
            <a:noFill/>
          </a:ln>
        </p:spPr>
      </p:pic>
      <p:sp>
        <p:nvSpPr>
          <p:cNvPr id="10617" name="Google Shape;10617;p1542"/>
          <p:cNvSpPr/>
          <p:nvPr/>
        </p:nvSpPr>
        <p:spPr>
          <a:xfrm>
            <a:off x="304800" y="3810000"/>
            <a:ext cx="5486400" cy="2819400"/>
          </a:xfrm>
          <a:prstGeom prst="rect">
            <a:avLst/>
          </a:prstGeom>
          <a:solidFill>
            <a:schemeClr val="lt1"/>
          </a:solid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18" name="Google Shape;10618;p1542"/>
          <p:cNvSpPr txBox="1"/>
          <p:nvPr/>
        </p:nvSpPr>
        <p:spPr>
          <a:xfrm>
            <a:off x="304800" y="4152900"/>
            <a:ext cx="1408113" cy="240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Discipline</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Compensation</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Overtime</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Work Hours</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Bid System</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Leave</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Hiring/Appts</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Non-discrimination</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Management Rights</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All other</a:t>
            </a:r>
            <a:endParaRPr/>
          </a:p>
        </p:txBody>
      </p:sp>
      <p:sp>
        <p:nvSpPr>
          <p:cNvPr id="10619" name="Google Shape;10619;p1542"/>
          <p:cNvSpPr txBox="1"/>
          <p:nvPr/>
        </p:nvSpPr>
        <p:spPr>
          <a:xfrm>
            <a:off x="1600200" y="3810000"/>
            <a:ext cx="3048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cap="none" strike="noStrike">
                <a:solidFill>
                  <a:srgbClr val="000000"/>
                </a:solidFill>
                <a:latin typeface="Arial Narrow"/>
                <a:ea typeface="Arial Narrow"/>
                <a:cs typeface="Arial Narrow"/>
                <a:sym typeface="Arial Narrow"/>
              </a:rPr>
              <a:t>Type of Grievances (July 05 – May 06)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